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2"/>
  </p:notesMasterIdLst>
  <p:sldIdLst>
    <p:sldId id="256" r:id="rId2"/>
    <p:sldId id="257" r:id="rId3"/>
    <p:sldId id="26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69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6512"/>
  </p:normalViewPr>
  <p:slideViewPr>
    <p:cSldViewPr snapToGrid="0">
      <p:cViewPr>
        <p:scale>
          <a:sx n="211" d="100"/>
          <a:sy n="211" d="100"/>
        </p:scale>
        <p:origin x="-2416" y="-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0532B-BF6D-9C44-BDF2-5D32C6E5028D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D3F1C-4F5B-FD49-B12C-B08B5759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0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D3F1C-4F5B-FD49-B12C-B08B57594D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5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2/12/26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2/12/26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9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8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2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4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06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32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2/12/26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91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2/12/26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43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4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2/12/26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2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50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1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2/12/26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0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2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2/12/26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85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2/12/26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0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2/12/26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84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52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2/12/26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04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2/12/26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58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2/12/26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4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73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82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76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08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643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69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7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053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584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2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1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2/12/26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65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241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087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2/12/26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84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60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2/12/26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59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524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88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8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0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2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7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2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0E41-FC72-5EED-577B-DBCDB5C4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Data Types, Variables &amp; Type 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28F22-AB23-2A81-50BD-C9BC0BCC7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Presenter: Shubham Rawat</a:t>
            </a:r>
          </a:p>
        </p:txBody>
      </p:sp>
      <p:pic>
        <p:nvPicPr>
          <p:cNvPr id="6" name="Picture Placeholder 5" descr="Close up photo of colorful graph data">
            <a:extLst>
              <a:ext uri="{FF2B5EF4-FFF2-40B4-BE49-F238E27FC236}">
                <a16:creationId xmlns:a16="http://schemas.microsoft.com/office/drawing/2014/main" id="{DA89B0F8-0343-2921-ACF6-9CFD6A4DBC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338" b="193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76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5261-C962-57B0-3D2D-67F0015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float vs double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0A78208-00C6-40F0-E53E-B88A2EF1F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45" y="2212975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/>
              <a:t>float → decimal values, less precision</a:t>
            </a:r>
          </a:p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/>
              <a:t>double → more precision, most commonly used</a:t>
            </a:r>
          </a:p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/>
              <a:t>By default, Java treats decimals as double</a:t>
            </a:r>
          </a:p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B4754-4AC4-2909-8B50-6B21EF91155E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tx2">
                  <a:lumMod val="10000"/>
                  <a:lumOff val="9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F4FBA-260C-4700-9AB3-1A0EB58A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83" y="876300"/>
            <a:ext cx="5118100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EDCA9-B857-7B19-9557-9A91D30A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3" y="4578350"/>
            <a:ext cx="37084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5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7B678-AC2A-3EE0-588A-27E907D1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B661-72B7-EE8A-1F9C-893672EF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char and </a:t>
            </a:r>
            <a:r>
              <a:rPr lang="en-US" dirty="0" err="1"/>
              <a:t>boolean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E13C248-CF9B-2062-CDA4-F7B042067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45" y="2212975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8A1CF8-18A2-1052-11BF-E5B65304375E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6DFE7-877C-3842-AC04-D153E75E36FD}"/>
              </a:ext>
            </a:extLst>
          </p:cNvPr>
          <p:cNvSpPr txBox="1"/>
          <p:nvPr/>
        </p:nvSpPr>
        <p:spPr>
          <a:xfrm>
            <a:off x="7253745" y="2690336"/>
            <a:ext cx="4101636" cy="253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Stores a single character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Written inside single quotes ‘ ‘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boolean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Stores only true or false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376760-00AA-46D1-862C-AB5008D0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35" y="4578350"/>
            <a:ext cx="3708400" cy="113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7E4A99-78EF-0866-569F-C2F41FC6F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85" y="1155700"/>
            <a:ext cx="483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05569-5663-A255-1CB9-6D584E7F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9BBD-9DB6-BD9E-E758-193BBFCB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Reference Data Types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521BBE3-379A-4312-3D25-E79AF6A18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45" y="2212975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Reference types store the address (reference) of an object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Used when data is complex (text, collections, objects)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0E8C7-0D7C-820D-FADF-F882BDFDA833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CCB07-F9CE-E984-AC99-2869AC91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83" y="1987550"/>
            <a:ext cx="483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5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16582-4A2B-66B7-2AF9-E0BD2F4B1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1306-B523-E8CA-D982-243CAA50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1" y="448872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Memory Basics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FADCAA-790E-0AB6-70DD-4A35A745B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78" y="2077508"/>
            <a:ext cx="4362450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Primitive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Stores the actual value directly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Example: int x = 10;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Reference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Stores the address of the object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Example: String s = "Hi";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Simple view: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x → 10 (direct value)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 → address → "Hi" (object stored elsewhere)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9D97695-023C-886E-DE44-5ABD5DF80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973662"/>
              </p:ext>
            </p:extLst>
          </p:nvPr>
        </p:nvGraphicFramePr>
        <p:xfrm>
          <a:off x="5113866" y="1930823"/>
          <a:ext cx="6220354" cy="219456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3110177">
                  <a:extLst>
                    <a:ext uri="{9D8B030D-6E8A-4147-A177-3AD203B41FA5}">
                      <a16:colId xmlns:a16="http://schemas.microsoft.com/office/drawing/2014/main" val="3412571164"/>
                    </a:ext>
                  </a:extLst>
                </a:gridCol>
                <a:gridCol w="3110177">
                  <a:extLst>
                    <a:ext uri="{9D8B030D-6E8A-4147-A177-3AD203B41FA5}">
                      <a16:colId xmlns:a16="http://schemas.microsoft.com/office/drawing/2014/main" val="84917787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Primitive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0463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Stores value directly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Stores object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7002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Less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More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1972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Slightly slower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2961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Cannot be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Can be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5430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Has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913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6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DDBE4-702E-1CAA-495F-43FC7096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3D97-BE7A-390B-D638-EE433CF4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Variables in Java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C1703B-2F94-8A5E-88AD-358F32ADCDF1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0E2A64-7589-AE7C-2C5A-6CB7359C6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222" y="2292350"/>
            <a:ext cx="451485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variable is a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named memory location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datatype </a:t>
            </a:r>
            <a:r>
              <a:rPr lang="en-US" altLang="en-US" sz="2400" dirty="0" err="1">
                <a:latin typeface="Arial" panose="020B0604020202020204" pitchFamily="34" charset="0"/>
              </a:rPr>
              <a:t>variableName</a:t>
            </a:r>
            <a:r>
              <a:rPr lang="en-US" altLang="en-US" sz="2400" dirty="0">
                <a:latin typeface="Arial" panose="020B0604020202020204" pitchFamily="34" charset="0"/>
              </a:rPr>
              <a:t> = value;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CB805-9C4F-9D8D-B7B6-A8746F1B7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83" y="2292350"/>
            <a:ext cx="483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B9301-A633-0306-6FB5-28104E47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DFA4-51A1-E845-A6FA-E8C2DC87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Variable Naming Rules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F4F75-B533-48F8-0B5F-8B23A98A5F18}"/>
              </a:ext>
            </a:extLst>
          </p:cNvPr>
          <p:cNvSpPr/>
          <p:nvPr/>
        </p:nvSpPr>
        <p:spPr>
          <a:xfrm>
            <a:off x="0" y="0"/>
            <a:ext cx="64854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DDE685-AD54-A1AE-3799-426611099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637" y="2369767"/>
            <a:ext cx="4514859" cy="211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Valid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Must start with letter, _, or $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Can include digits after first character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Case-sensitive (age and Age are different)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8B05-8DE8-3827-B9B1-AB0EA832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3" y="1454150"/>
            <a:ext cx="6032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B4863-1E09-0016-7AB6-8462DE03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D1C6-7DA5-E4EE-537A-6A19DAE7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42" y="567405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Type Casting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5202D6-A63F-7429-E9E3-FE114751F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079" y="2196041"/>
            <a:ext cx="10475454" cy="409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572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is the process of converting one data type to another.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="1" dirty="0"/>
              <a:t>Implicit / Automatic (Widening):</a:t>
            </a:r>
            <a:r>
              <a:rPr lang="en-US" dirty="0"/>
              <a:t> Automatically converting a smaller type to a larger type (e.g., int to double).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="1" dirty="0"/>
              <a:t>Explicit / Manual (Narrowing):</a:t>
            </a:r>
            <a:r>
              <a:rPr lang="en-US" dirty="0"/>
              <a:t> Manually converting a larger type to a smaller type (e.g., double to int), which may result in data loss.</a:t>
            </a:r>
          </a:p>
        </p:txBody>
      </p:sp>
    </p:spTree>
    <p:extLst>
      <p:ext uri="{BB962C8B-B14F-4D97-AF65-F5344CB8AC3E}">
        <p14:creationId xmlns:p14="http://schemas.microsoft.com/office/powerpoint/2010/main" val="31821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DE4200-7DAB-BED3-B4F1-08B988DAD5C4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E54F9-FB66-15D0-F0AB-F80F2292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Widening Conversion (Automatic)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D8E52-4235-E099-58C5-7441C07E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4" y="2420943"/>
            <a:ext cx="5130800" cy="21590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56524A-8D4E-407B-18BC-4DD2EECF01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Converts smaller type → larger type</a:t>
            </a:r>
          </a:p>
          <a:p>
            <a:r>
              <a:rPr lang="en-US" dirty="0"/>
              <a:t>Happens automatically</a:t>
            </a:r>
          </a:p>
          <a:p>
            <a:r>
              <a:rPr lang="en-US" dirty="0"/>
              <a:t>No data loss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A3F58C-E411-AFB1-B14C-4ABC0271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34" y="4766471"/>
            <a:ext cx="3632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6E347-C755-B445-CBD0-3D42A901C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BC94B3-3536-74A2-26CA-87BB717EA2B5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BD935-3452-7771-292B-1A783D8A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Narrowing Conversion (Manual)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5C272D1-3995-0606-BE74-5CE285E237F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Converts larger type → smaller type</a:t>
            </a:r>
          </a:p>
          <a:p>
            <a:r>
              <a:rPr lang="en-US" dirty="0"/>
              <a:t>Must use explicit cast</a:t>
            </a:r>
          </a:p>
          <a:p>
            <a:r>
              <a:rPr lang="en-US" dirty="0"/>
              <a:t>Data loss possible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3EEAC-07A1-FC48-9D86-C68EB231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" y="1926167"/>
            <a:ext cx="5130800" cy="215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F0B829-1257-38B9-20F2-FB068D0B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66" y="4519083"/>
            <a:ext cx="3632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36AF7-0FBF-4615-EA67-742E2F0EA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E0B9D-59E4-8DE5-2D41-63E6D294818B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8F454-7420-87F1-6642-41DB23B2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Wrapper Classes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32D35F-5453-F5C8-3A04-6D052A0697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Wrapper classes convert primitives into objects.</a:t>
            </a:r>
          </a:p>
          <a:p>
            <a:r>
              <a:rPr lang="en-US" b="1" dirty="0"/>
              <a:t>Examples:</a:t>
            </a:r>
          </a:p>
          <a:p>
            <a:pPr lvl="1"/>
            <a:r>
              <a:rPr lang="en-US" dirty="0"/>
              <a:t>int → Integer</a:t>
            </a:r>
          </a:p>
          <a:p>
            <a:pPr lvl="1"/>
            <a:r>
              <a:rPr lang="en-US" dirty="0"/>
              <a:t>double → Double</a:t>
            </a:r>
          </a:p>
          <a:p>
            <a:pPr lvl="1"/>
            <a:r>
              <a:rPr lang="en-US" dirty="0"/>
              <a:t>char → Character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→ Boolean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3242A-FB32-687F-3A57-82D1DD20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66" y="4618567"/>
            <a:ext cx="363220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C3883-AEFF-6289-30D9-8EFA10350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16" y="1347863"/>
            <a:ext cx="4889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CF3F-5990-2A61-7EA7-5C331A11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5680576" cy="1669628"/>
          </a:xfrm>
        </p:spPr>
        <p:txBody>
          <a:bodyPr>
            <a:normAutofit/>
          </a:bodyPr>
          <a:lstStyle/>
          <a:p>
            <a:r>
              <a:rPr lang="en-US" sz="5400" dirty="0"/>
              <a:t>Session Objective:</a:t>
            </a:r>
          </a:p>
        </p:txBody>
      </p:sp>
      <p:pic>
        <p:nvPicPr>
          <p:cNvPr id="9" name="Picture 8" descr="Woman reaching for book in library">
            <a:extLst>
              <a:ext uri="{FF2B5EF4-FFF2-40B4-BE49-F238E27FC236}">
                <a16:creationId xmlns:a16="http://schemas.microsoft.com/office/drawing/2014/main" id="{95BF7FD2-8779-7814-B475-BED06E8C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34" r="11994"/>
          <a:stretch>
            <a:fillRect/>
          </a:stretch>
        </p:blipFill>
        <p:spPr>
          <a:xfrm>
            <a:off x="6624917" y="0"/>
            <a:ext cx="5567083" cy="6858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19E40F-DA92-96C0-BAE5-4AF5BDF39E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8" y="2419866"/>
            <a:ext cx="5680449" cy="154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To understand Java’s primitive and reference data types, variable declaration rules, type casting, and input handling using</a:t>
            </a:r>
            <a:r>
              <a:rPr lang="en-US" dirty="0"/>
              <a:t> </a:t>
            </a:r>
            <a:r>
              <a:rPr lang="en-US" b="1" dirty="0"/>
              <a:t>Scanner.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B573-9693-BDAF-D1D9-68E27781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0FA7EF-FA4D-1B8B-0CAE-0E2C81C35C8B}"/>
              </a:ext>
            </a:extLst>
          </p:cNvPr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CD477-AD58-8DAF-505F-C08BC964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User Input with Scanner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646B3BA-239B-0DEA-2A53-A93093716FC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Scanner is used to take input from keyboard.</a:t>
            </a:r>
          </a:p>
          <a:p>
            <a:r>
              <a:rPr lang="en-US" b="1" dirty="0" err="1"/>
              <a:t>nextInt</a:t>
            </a:r>
            <a:r>
              <a:rPr lang="en-US" b="1" dirty="0"/>
              <a:t>() </a:t>
            </a:r>
            <a:r>
              <a:rPr lang="en-US" dirty="0"/>
              <a:t>→ int input</a:t>
            </a:r>
          </a:p>
          <a:p>
            <a:r>
              <a:rPr lang="en-US" b="1" dirty="0" err="1"/>
              <a:t>nextDouble</a:t>
            </a:r>
            <a:r>
              <a:rPr lang="en-US" b="1" dirty="0"/>
              <a:t>() → </a:t>
            </a:r>
            <a:r>
              <a:rPr lang="en-US" dirty="0"/>
              <a:t>double input</a:t>
            </a:r>
          </a:p>
          <a:p>
            <a:r>
              <a:rPr lang="en-US" b="1" dirty="0"/>
              <a:t>next() → </a:t>
            </a:r>
            <a:r>
              <a:rPr lang="en-US" dirty="0"/>
              <a:t>single word string</a:t>
            </a:r>
          </a:p>
          <a:p>
            <a:r>
              <a:rPr lang="en-US" b="1" dirty="0" err="1"/>
              <a:t>nextLine</a:t>
            </a:r>
            <a:r>
              <a:rPr lang="en-US" b="1" dirty="0"/>
              <a:t>() → </a:t>
            </a:r>
            <a:r>
              <a:rPr lang="en-US" dirty="0"/>
              <a:t>full line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40BDD-2D6A-9526-496B-9B205D44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" y="1852083"/>
            <a:ext cx="5181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B7BD-9E00-F873-D7AC-6763F6FE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F639-04DC-59B1-2F35-CBBD1B610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715532"/>
            <a:ext cx="5883155" cy="4593828"/>
          </a:xfrm>
        </p:spPr>
        <p:txBody>
          <a:bodyPr>
            <a:normAutofit/>
          </a:bodyPr>
          <a:lstStyle/>
          <a:p>
            <a:r>
              <a:rPr lang="en-US" b="1" dirty="0"/>
              <a:t>Primitive types (byte, short, int, long, float, double, char, </a:t>
            </a:r>
            <a:r>
              <a:rPr lang="en-US" b="1" dirty="0" err="1"/>
              <a:t>boolean</a:t>
            </a:r>
            <a:r>
              <a:rPr lang="en-US" b="1" dirty="0"/>
              <a:t>)</a:t>
            </a:r>
            <a:endParaRPr lang="en-US" dirty="0"/>
          </a:p>
          <a:p>
            <a:r>
              <a:rPr lang="en-US" b="1" dirty="0"/>
              <a:t>Reference types</a:t>
            </a:r>
            <a:endParaRPr lang="en-US" dirty="0"/>
          </a:p>
          <a:p>
            <a:r>
              <a:rPr lang="en-US" b="1" dirty="0"/>
              <a:t>Memory allocation basics</a:t>
            </a:r>
            <a:endParaRPr lang="en-US" dirty="0"/>
          </a:p>
          <a:p>
            <a:r>
              <a:rPr lang="en-US" b="1" dirty="0"/>
              <a:t>Type casting (implicit &amp; explicit)</a:t>
            </a:r>
            <a:endParaRPr lang="en-US" dirty="0"/>
          </a:p>
          <a:p>
            <a:r>
              <a:rPr lang="en-US" b="1" dirty="0"/>
              <a:t>Wrapper classes</a:t>
            </a:r>
            <a:endParaRPr lang="en-US" dirty="0"/>
          </a:p>
          <a:p>
            <a:r>
              <a:rPr lang="en-US" b="1" dirty="0"/>
              <a:t>Taking user input through </a:t>
            </a:r>
            <a:r>
              <a:rPr lang="en-US" dirty="0"/>
              <a:t>Scanner</a:t>
            </a:r>
          </a:p>
          <a:p>
            <a:endParaRPr lang="en-US" dirty="0"/>
          </a:p>
        </p:txBody>
      </p:sp>
      <p:pic>
        <p:nvPicPr>
          <p:cNvPr id="6" name="Picture 5" descr="Person pointing on a map">
            <a:extLst>
              <a:ext uri="{FF2B5EF4-FFF2-40B4-BE49-F238E27FC236}">
                <a16:creationId xmlns:a16="http://schemas.microsoft.com/office/drawing/2014/main" id="{7233F4B1-F042-72D1-9ACB-4D0DD508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86" r="30242"/>
          <a:stretch>
            <a:fillRect/>
          </a:stretch>
        </p:blipFill>
        <p:spPr>
          <a:xfrm>
            <a:off x="6708648" y="0"/>
            <a:ext cx="5483352" cy="68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2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FD68729-687A-4807-C976-A816500CE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424758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B91D-1C23-6368-82F5-01A8AE248E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8177" y="436761"/>
            <a:ext cx="8266176" cy="773475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What is a Variable?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D47964-C3B5-298F-9CC6-B77E7FA7B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77" y="1210236"/>
            <a:ext cx="6151223" cy="50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1090" rIns="0" bIns="11109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Variable = Named memory location used to store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A8E8E-96E7-BA39-8B8E-7936D1A4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244"/>
          <a:stretch>
            <a:fillRect/>
          </a:stretch>
        </p:blipFill>
        <p:spPr>
          <a:xfrm>
            <a:off x="478177" y="1983711"/>
            <a:ext cx="7718372" cy="2146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533973-126E-50D9-E661-7CCEDCE26CCD}"/>
              </a:ext>
            </a:extLst>
          </p:cNvPr>
          <p:cNvSpPr txBox="1"/>
          <p:nvPr/>
        </p:nvSpPr>
        <p:spPr>
          <a:xfrm>
            <a:off x="478177" y="4401878"/>
            <a:ext cx="56860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Rules for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Must start with letter, _ or 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Cannot start with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spaces (use camelCase)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Keywords not allowed (int, class, etc.)</a:t>
            </a:r>
          </a:p>
        </p:txBody>
      </p:sp>
    </p:spTree>
    <p:extLst>
      <p:ext uri="{BB962C8B-B14F-4D97-AF65-F5344CB8AC3E}">
        <p14:creationId xmlns:p14="http://schemas.microsoft.com/office/powerpoint/2010/main" val="74478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FA5BE-298C-413F-23D7-EB471D8B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490D-7990-5401-78E1-4D8FB8810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798243" cy="4572000"/>
          </a:xfrm>
        </p:spPr>
        <p:txBody>
          <a:bodyPr anchor="b">
            <a:normAutofit/>
          </a:bodyPr>
          <a:lstStyle/>
          <a:p>
            <a:r>
              <a:rPr lang="en-US" dirty="0"/>
              <a:t>Data Types in Java</a:t>
            </a:r>
          </a:p>
        </p:txBody>
      </p:sp>
    </p:spTree>
    <p:extLst>
      <p:ext uri="{BB962C8B-B14F-4D97-AF65-F5344CB8AC3E}">
        <p14:creationId xmlns:p14="http://schemas.microsoft.com/office/powerpoint/2010/main" val="14417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D5DF-D988-98EC-614E-E53E7806B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09" y="482174"/>
            <a:ext cx="8467558" cy="704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Primitive Data Types (8 types)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EBB9EC-5879-34C4-D993-71E81869A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22" y="1376598"/>
            <a:ext cx="3573591" cy="24238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byte</a:t>
            </a:r>
            <a:r>
              <a:rPr lang="en-US" dirty="0"/>
              <a:t> (1 byte)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short</a:t>
            </a:r>
            <a:r>
              <a:rPr lang="en-US" dirty="0"/>
              <a:t> (2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int</a:t>
            </a:r>
            <a:r>
              <a:rPr lang="en-US" dirty="0"/>
              <a:t> (4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long</a:t>
            </a:r>
            <a:r>
              <a:rPr lang="en-US" dirty="0"/>
              <a:t> (8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float</a:t>
            </a:r>
            <a:r>
              <a:rPr lang="en-US" dirty="0"/>
              <a:t> (4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double</a:t>
            </a:r>
            <a:r>
              <a:rPr lang="en-US" dirty="0"/>
              <a:t> (8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char</a:t>
            </a:r>
            <a:r>
              <a:rPr lang="en-US" dirty="0"/>
              <a:t> (2 bytes)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boolean</a:t>
            </a:r>
            <a:r>
              <a:rPr lang="en-US" dirty="0"/>
              <a:t> (true/false)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FB894-D063-3D57-8700-79E959D3FD12}"/>
              </a:ext>
            </a:extLst>
          </p:cNvPr>
          <p:cNvSpPr txBox="1"/>
          <p:nvPr/>
        </p:nvSpPr>
        <p:spPr>
          <a:xfrm>
            <a:off x="426909" y="3910839"/>
            <a:ext cx="7478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Non-Primitive (Reference) Types</a:t>
            </a:r>
          </a:p>
          <a:p>
            <a:r>
              <a:rPr lang="en-US" dirty="0"/>
              <a:t>These store </a:t>
            </a:r>
            <a:r>
              <a:rPr lang="en-US" b="1" dirty="0"/>
              <a:t>reference/address</a:t>
            </a:r>
            <a:r>
              <a:rPr lang="en-US" dirty="0"/>
              <a:t> of objects.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Arrays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Classes /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9720-A5BE-8628-74BF-9FE9A425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741359"/>
          </a:xfrm>
        </p:spPr>
        <p:txBody>
          <a:bodyPr/>
          <a:lstStyle/>
          <a:p>
            <a:r>
              <a:rPr lang="en-US" dirty="0"/>
              <a:t>Primitive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73B4877-85DF-E78E-2D95-4DE6F3826919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909153379"/>
                  </p:ext>
                </p:extLst>
              </p:nvPr>
            </p:nvGraphicFramePr>
            <p:xfrm>
              <a:off x="612647" y="1405467"/>
              <a:ext cx="10444820" cy="4301068"/>
            </p:xfrm>
            <a:graphic>
              <a:graphicData uri="http://schemas.openxmlformats.org/drawingml/2006/table">
                <a:tbl>
                  <a:tblPr>
                    <a:tableStyleId>{E8B1032C-EA38-4F05-BA0D-38AFFFC7BED3}</a:tableStyleId>
                  </a:tblPr>
                  <a:tblGrid>
                    <a:gridCol w="1330857">
                      <a:extLst>
                        <a:ext uri="{9D8B030D-6E8A-4147-A177-3AD203B41FA5}">
                          <a16:colId xmlns:a16="http://schemas.microsoft.com/office/drawing/2014/main" val="1481381746"/>
                        </a:ext>
                      </a:extLst>
                    </a:gridCol>
                    <a:gridCol w="2847071">
                      <a:extLst>
                        <a:ext uri="{9D8B030D-6E8A-4147-A177-3AD203B41FA5}">
                          <a16:colId xmlns:a16="http://schemas.microsoft.com/office/drawing/2014/main" val="36292727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52845565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2299506432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1626710081"/>
                        </a:ext>
                      </a:extLst>
                    </a:gridCol>
                  </a:tblGrid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Type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Used For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Range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Size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Example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997766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-128 to 127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-10, 100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3094893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short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-32,768 to 32,767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68783210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int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default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-2,147,483,648 to 2,147,483,647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25, 1000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553638811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long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large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63 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to</a:t>
                          </a:r>
                          <a:r>
                            <a:rPr lang="en-US" sz="14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400" b="0" i="1" baseline="0" smtClean="0">
                                      <a:latin typeface="Cambria Math" panose="02040503050406030204" pitchFamily="18" charset="0"/>
                                    </a:rPr>
                                    <m:t>63</m:t>
                                  </m:r>
                                </m:sup>
                              </m:sSup>
                            </m:oMath>
                          </a14:m>
                          <a:endParaRPr lang="en-US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9000000000L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164965472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float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(less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6-7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3.14f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84844725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double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(more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15-16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99.99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69390173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char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single character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 single 16-bit Unicode character 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'A'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39171211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boolean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true/false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Stores only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true</a:t>
                          </a: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or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false</a:t>
                          </a:r>
                          <a:endParaRPr lang="en-US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bit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422417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73B4877-85DF-E78E-2D95-4DE6F3826919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909153379"/>
                  </p:ext>
                </p:extLst>
              </p:nvPr>
            </p:nvGraphicFramePr>
            <p:xfrm>
              <a:off x="612647" y="1405467"/>
              <a:ext cx="10444820" cy="4301068"/>
            </p:xfrm>
            <a:graphic>
              <a:graphicData uri="http://schemas.openxmlformats.org/drawingml/2006/table">
                <a:tbl>
                  <a:tblPr>
                    <a:tableStyleId>{E8B1032C-EA38-4F05-BA0D-38AFFFC7BED3}</a:tableStyleId>
                  </a:tblPr>
                  <a:tblGrid>
                    <a:gridCol w="1330857">
                      <a:extLst>
                        <a:ext uri="{9D8B030D-6E8A-4147-A177-3AD203B41FA5}">
                          <a16:colId xmlns:a16="http://schemas.microsoft.com/office/drawing/2014/main" val="1481381746"/>
                        </a:ext>
                      </a:extLst>
                    </a:gridCol>
                    <a:gridCol w="2847071">
                      <a:extLst>
                        <a:ext uri="{9D8B030D-6E8A-4147-A177-3AD203B41FA5}">
                          <a16:colId xmlns:a16="http://schemas.microsoft.com/office/drawing/2014/main" val="36292727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528455655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2299506432"/>
                        </a:ext>
                      </a:extLst>
                    </a:gridCol>
                    <a:gridCol w="2088964">
                      <a:extLst>
                        <a:ext uri="{9D8B030D-6E8A-4147-A177-3AD203B41FA5}">
                          <a16:colId xmlns:a16="http://schemas.microsoft.com/office/drawing/2014/main" val="1626710081"/>
                        </a:ext>
                      </a:extLst>
                    </a:gridCol>
                  </a:tblGrid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Type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Used For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Range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Size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/>
                            <a:t>Example</a:t>
                          </a:r>
                        </a:p>
                      </a:txBody>
                      <a:tcPr marL="72678" marR="72678" marT="36339" marB="36339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997766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-128 to 127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-10, 100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3094893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short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-32,768 to 32,767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68783210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int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default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-2,147,483,648 to 2,147,483,647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25, 1000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553638811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long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very large integers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678" marR="72678" marT="36339" marB="36339" anchor="ctr">
                        <a:blipFill>
                          <a:blip r:embed="rId2"/>
                          <a:stretch>
                            <a:fillRect l="-200000" t="-440625" r="-200000" b="-5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9000000000L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3164965472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float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(less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6-7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3.14f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84844725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double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decimals (more precision)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15-16 decimal digits precision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99.99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693901735"/>
                      </a:ext>
                    </a:extLst>
                  </a:tr>
                  <a:tr h="574347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char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single character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 single 16-bit Unicode character 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byte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'A'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2391712118"/>
                      </a:ext>
                    </a:extLst>
                  </a:tr>
                  <a:tr h="40073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boolean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true/false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Stores only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true</a:t>
                          </a: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or </a:t>
                          </a:r>
                          <a:r>
                            <a:rPr lang="en-US" sz="14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false</a:t>
                          </a:r>
                          <a:endParaRPr lang="en-US" sz="1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bit</a:t>
                          </a:r>
                        </a:p>
                      </a:txBody>
                      <a:tcPr marL="72678" marR="72678" marT="36339" marB="36339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true</a:t>
                          </a:r>
                        </a:p>
                      </a:txBody>
                      <a:tcPr marL="72678" marR="72678" marT="36339" marB="36339" anchor="ctr"/>
                    </a:tc>
                    <a:extLst>
                      <a:ext uri="{0D108BD9-81ED-4DB2-BD59-A6C34878D82A}">
                        <a16:rowId xmlns:a16="http://schemas.microsoft.com/office/drawing/2014/main" val="14224173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037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CF2E99-4252-5D58-64B6-5A2B4BD0ADA7}"/>
              </a:ext>
            </a:extLst>
          </p:cNvPr>
          <p:cNvSpPr/>
          <p:nvPr/>
        </p:nvSpPr>
        <p:spPr>
          <a:xfrm>
            <a:off x="0" y="0"/>
            <a:ext cx="6265333" cy="6858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2BBE0-131A-DBD8-AEC5-BCAF8B6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72AF86-85A9-2115-0325-40E3879BAEC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858000" y="2825496"/>
            <a:ext cx="4663440" cy="333756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byte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small values (memory saving)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short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slightly bigger than byte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most commonly used for numbers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long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→ very large numbers (use L at end)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D019-A765-3A7C-E20C-0EF74329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6" y="1018117"/>
            <a:ext cx="5118100" cy="255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042EB-FF46-D8A3-B689-6A2D1B79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494276"/>
            <a:ext cx="37084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9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10516</TotalTime>
  <Words>688</Words>
  <Application>Microsoft Macintosh PowerPoint</Application>
  <PresentationFormat>Widescreen</PresentationFormat>
  <Paragraphs>158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Neue Haas Grotesk Text Pro</vt:lpstr>
      <vt:lpstr>Helena</vt:lpstr>
      <vt:lpstr>Data Types, Variables &amp; Type Casting</vt:lpstr>
      <vt:lpstr>Session Objective:</vt:lpstr>
      <vt:lpstr>Topics Covered </vt:lpstr>
      <vt:lpstr>Data types</vt:lpstr>
      <vt:lpstr>PowerPoint Presentation</vt:lpstr>
      <vt:lpstr>Data Types in Java</vt:lpstr>
      <vt:lpstr>Primitive Data Types (8 types)</vt:lpstr>
      <vt:lpstr>Primitive Types</vt:lpstr>
      <vt:lpstr>Integer</vt:lpstr>
      <vt:lpstr>float vs double</vt:lpstr>
      <vt:lpstr>char and boolean</vt:lpstr>
      <vt:lpstr>Reference Data Types</vt:lpstr>
      <vt:lpstr>Memory Basics</vt:lpstr>
      <vt:lpstr>Variables in Java</vt:lpstr>
      <vt:lpstr>Variable Naming Rules</vt:lpstr>
      <vt:lpstr>Type Casting</vt:lpstr>
      <vt:lpstr>Widening Conversion (Automatic)</vt:lpstr>
      <vt:lpstr>Narrowing Conversion (Manual)</vt:lpstr>
      <vt:lpstr>Wrapper Classes</vt:lpstr>
      <vt:lpstr>User Input with Scanner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Pravartee Sales Private Limited .</dc:creator>
  <cp:lastModifiedBy>Pravartee Sales Private Limited .</cp:lastModifiedBy>
  <cp:revision>10</cp:revision>
  <dcterms:created xsi:type="dcterms:W3CDTF">2025-12-29T06:16:24Z</dcterms:created>
  <dcterms:modified xsi:type="dcterms:W3CDTF">2026-02-12T15:36:44Z</dcterms:modified>
</cp:coreProperties>
</file>